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Play"/>
      <p:regular r:id="rId20"/>
      <p:bold r:id="rId21"/>
    </p:embeddedFont>
    <p:embeddedFont>
      <p:font typeface="Raleway"/>
      <p:regular r:id="rId22"/>
      <p:bold r:id="rId23"/>
      <p:italic r:id="rId24"/>
      <p:boldItalic r:id="rId25"/>
    </p:embeddedFont>
    <p:embeddedFont>
      <p:font typeface="Merriweather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igmy6ng8g/cEg3exTWy+oKqlYk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22" Type="http://schemas.openxmlformats.org/officeDocument/2006/relationships/font" Target="fonts/Raleway-regular.fntdata"/><Relationship Id="rId21" Type="http://schemas.openxmlformats.org/officeDocument/2006/relationships/font" Target="fonts/Play-bold.fntdata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Merriweather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Merriweather-italic.fntdata"/><Relationship Id="rId27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5" name="Google Shape;15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4.jpg"/><Relationship Id="rId5" Type="http://schemas.openxmlformats.org/officeDocument/2006/relationships/image" Target="../media/image22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15.jpg"/><Relationship Id="rId5" Type="http://schemas.openxmlformats.org/officeDocument/2006/relationships/image" Target="../media/image30.png"/><Relationship Id="rId6" Type="http://schemas.openxmlformats.org/officeDocument/2006/relationships/image" Target="../media/image2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9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Relationship Id="rId4" Type="http://schemas.openxmlformats.org/officeDocument/2006/relationships/image" Target="../media/image16.png"/><Relationship Id="rId11" Type="http://schemas.openxmlformats.org/officeDocument/2006/relationships/image" Target="../media/image11.png"/><Relationship Id="rId10" Type="http://schemas.openxmlformats.org/officeDocument/2006/relationships/image" Target="../media/image28.png"/><Relationship Id="rId9" Type="http://schemas.openxmlformats.org/officeDocument/2006/relationships/image" Target="../media/image18.jp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25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98" name="Google Shape;98;p1"/>
          <p:cNvPicPr preferRelativeResize="0"/>
          <p:nvPr/>
        </p:nvPicPr>
        <p:blipFill rotWithShape="1">
          <a:blip r:embed="rId3">
            <a:alphaModFix amt="40000"/>
          </a:blip>
          <a:srcRect b="0" l="623" r="30065" t="0"/>
          <a:stretch/>
        </p:blipFill>
        <p:spPr>
          <a:xfrm>
            <a:off x="20" y="10"/>
            <a:ext cx="8450297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neral 1920x1080 vehicle truck reflection sky numbers Volvo Swedish trucks" id="99" name="Google Shape;99;p1"/>
          <p:cNvPicPr preferRelativeResize="0"/>
          <p:nvPr/>
        </p:nvPicPr>
        <p:blipFill rotWithShape="1">
          <a:blip r:embed="rId4">
            <a:alphaModFix/>
          </a:blip>
          <a:srcRect b="0" l="20577" r="30514" t="0"/>
          <a:stretch/>
        </p:blipFill>
        <p:spPr>
          <a:xfrm>
            <a:off x="6225997" y="10"/>
            <a:ext cx="5962955" cy="685799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1"/>
          <p:cNvSpPr/>
          <p:nvPr>
            <p:ph type="ctrTitle"/>
          </p:nvPr>
        </p:nvSpPr>
        <p:spPr>
          <a:xfrm>
            <a:off x="201168" y="731520"/>
            <a:ext cx="5764836" cy="3465575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erriweather"/>
              <a:buNone/>
            </a:pPr>
            <a:r>
              <a:rPr lang="es-MX" sz="5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Proyecto Gestión de Flotas Vehiculares</a:t>
            </a:r>
            <a:endParaRPr sz="540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/>
          <p:nvPr>
            <p:ph idx="1" type="subTitle"/>
          </p:nvPr>
        </p:nvSpPr>
        <p:spPr>
          <a:xfrm>
            <a:off x="201167" y="4361688"/>
            <a:ext cx="5764836" cy="2258568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b="0" i="0" sz="2400" u="none" strike="noStrike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s-MX" sz="240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Integrantes: Joaqu</a:t>
            </a: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í</a:t>
            </a:r>
            <a:r>
              <a:rPr b="0" i="0" lang="es-MX" sz="240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n Flores, Matías Quiñones, Michael Núñez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s-MX" sz="240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Fecha: </a:t>
            </a: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10/12</a:t>
            </a:r>
            <a:r>
              <a:rPr b="0" i="0" lang="es-MX" sz="240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/2024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92" name="Google Shape;192;p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8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Cronograma de </a:t>
            </a:r>
            <a:r>
              <a:rPr lang="es-MX" sz="4320">
                <a:latin typeface="Merriweather"/>
                <a:ea typeface="Merriweather"/>
                <a:cs typeface="Merriweather"/>
                <a:sym typeface="Merriweather"/>
              </a:rPr>
              <a:t>trabajo</a:t>
            </a:r>
            <a:endParaRPr sz="5400"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4">
            <a:alphaModFix/>
          </a:blip>
          <a:srcRect b="0" l="0" r="7375" t="0"/>
          <a:stretch/>
        </p:blipFill>
        <p:spPr>
          <a:xfrm>
            <a:off x="173734" y="1170433"/>
            <a:ext cx="11844529" cy="5413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200" name="Google Shape;200;p9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9"/>
          <p:cNvSpPr/>
          <p:nvPr>
            <p:ph type="ctrTitle"/>
          </p:nvPr>
        </p:nvSpPr>
        <p:spPr>
          <a:xfrm>
            <a:off x="173735" y="173736"/>
            <a:ext cx="3087623" cy="6510527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Modelo de datos</a:t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5848" y="82296"/>
            <a:ext cx="8741663" cy="668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208" name="Google Shape;208;p28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bstáculos presentados durante el desarrollo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0" name="Google Shape;210;p28"/>
          <p:cNvSpPr txBox="1"/>
          <p:nvPr>
            <p:ph idx="1" type="subTitle"/>
          </p:nvPr>
        </p:nvSpPr>
        <p:spPr>
          <a:xfrm>
            <a:off x="173736" y="1164339"/>
            <a:ext cx="11844508" cy="2072637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54000" lvl="0" marL="469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406400" lvl="0" marL="469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s-MX" sz="2800">
                <a:latin typeface="Raleway"/>
                <a:ea typeface="Raleway"/>
                <a:cs typeface="Raleway"/>
                <a:sym typeface="Raleway"/>
              </a:rPr>
              <a:t>Buena planificación.</a:t>
            </a:r>
            <a:endParaRPr/>
          </a:p>
          <a:p>
            <a:pPr indent="-406400" lvl="0" marL="469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s-MX" sz="2800">
                <a:latin typeface="Raleway"/>
                <a:ea typeface="Raleway"/>
                <a:cs typeface="Raleway"/>
                <a:sym typeface="Raleway"/>
              </a:rPr>
              <a:t>Capacidad de adaptación.</a:t>
            </a:r>
            <a:endParaRPr/>
          </a:p>
          <a:p>
            <a:pPr indent="-406400" lvl="0" marL="46990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Noto Sans Symbols"/>
              <a:buChar char="⮚"/>
            </a:pPr>
            <a:r>
              <a:rPr lang="es-MX" sz="2800">
                <a:latin typeface="Raleway"/>
                <a:ea typeface="Raleway"/>
                <a:cs typeface="Raleway"/>
                <a:sym typeface="Raleway"/>
              </a:rPr>
              <a:t>Comunicación efectiva.</a:t>
            </a:r>
            <a:endParaRPr sz="3200"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469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Comunicación y marketing, dos áreas condenadas a entenderse - Imades" id="211" name="Google Shape;21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36" y="3350895"/>
            <a:ext cx="11844508" cy="343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217" name="Google Shape;217;p10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Demostración del proyecto</a:t>
            </a:r>
            <a:endParaRPr sz="5400"/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7332" y="1170433"/>
            <a:ext cx="5106195" cy="288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3736" y="4264565"/>
            <a:ext cx="8053387" cy="24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00839" y="1527247"/>
            <a:ext cx="3617425" cy="4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227" name="Google Shape;227;p11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1"/>
          <p:cNvSpPr/>
          <p:nvPr>
            <p:ph type="ctrTitle"/>
          </p:nvPr>
        </p:nvSpPr>
        <p:spPr>
          <a:xfrm>
            <a:off x="163507" y="2180704"/>
            <a:ext cx="11864986" cy="2496589"/>
          </a:xfrm>
          <a:prstGeom prst="roundRect">
            <a:avLst>
              <a:gd fmla="val 7845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erriweather"/>
              <a:buNone/>
            </a:pPr>
            <a:r>
              <a:rPr lang="es-MX" sz="6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07" name="Google Shape;107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Merriweather"/>
              <a:buNone/>
            </a:pPr>
            <a:br>
              <a:rPr lang="es-MX" sz="486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293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¿Por qué nos surgió esta idea? </a:t>
            </a:r>
            <a:endParaRPr sz="486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2"/>
          <p:cNvSpPr txBox="1"/>
          <p:nvPr>
            <p:ph idx="1" type="subTitle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empresas que operan múltiples vehículos, gestionar adecuadamente la flota implica administrar mantenimientos, asignaciones de conductores, control de combustible y registros de siniestros. Sin una herramienta centralizada, estas tareas se vuelven dispersas e ineficaces, lo que dificulta el control operativo y eleva los costos.</a:t>
            </a:r>
            <a:endParaRPr/>
          </a:p>
        </p:txBody>
      </p:sp>
      <p:pic>
        <p:nvPicPr>
          <p:cNvPr descr="Control de Flotas: Los riesgos ocultos para tu negocio — Control y  monitoreo de flota. Control gastos TAG y Peajes y controlgps" id="110" name="Google Shape;110;p2"/>
          <p:cNvPicPr preferRelativeResize="0"/>
          <p:nvPr/>
        </p:nvPicPr>
        <p:blipFill rotWithShape="1">
          <a:blip r:embed="rId4">
            <a:alphaModFix/>
          </a:blip>
          <a:srcRect b="0" l="0" r="55157" t="0"/>
          <a:stretch/>
        </p:blipFill>
        <p:spPr>
          <a:xfrm>
            <a:off x="7376140" y="245173"/>
            <a:ext cx="4672604" cy="636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16" name="Google Shape;116;p3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/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¿Cuál es nuestra propuesta de solución? 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3"/>
          <p:cNvSpPr txBox="1"/>
          <p:nvPr>
            <p:ph idx="1" type="subTitle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Implementar una aplicación centralizada que permita a las empresas gestionar todos los aspectos de su flota vehicular en un solo sistema, desde el registro de vehículos hasta el control de combustible y auditorías. Este enfoque optimiza los procesos de toma de decisiones, mejora el control de costos y asegura un flujo de trabajo eficiente y bien coordinado en toda la operación.</a:t>
            </a:r>
            <a:endParaRPr/>
          </a:p>
        </p:txBody>
      </p:sp>
      <p:pic>
        <p:nvPicPr>
          <p:cNvPr descr="Top 7 Mejores Software para control de flotas 2024 Software CRM" id="119" name="Google Shape;119;p3"/>
          <p:cNvPicPr preferRelativeResize="0"/>
          <p:nvPr/>
        </p:nvPicPr>
        <p:blipFill rotWithShape="1">
          <a:blip r:embed="rId4">
            <a:alphaModFix/>
          </a:blip>
          <a:srcRect b="0" l="12319" r="9412" t="0"/>
          <a:stretch/>
        </p:blipFill>
        <p:spPr>
          <a:xfrm>
            <a:off x="7376140" y="246888"/>
            <a:ext cx="4672604" cy="6364224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411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25" name="Google Shape;125;p4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Objetivos específicos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" name="Google Shape;127;p4"/>
          <p:cNvSpPr txBox="1"/>
          <p:nvPr>
            <p:ph idx="1" type="subTitle"/>
          </p:nvPr>
        </p:nvSpPr>
        <p:spPr>
          <a:xfrm>
            <a:off x="173736" y="1164339"/>
            <a:ext cx="5852160" cy="2731005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0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87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s-MX" sz="2000">
                <a:latin typeface="Raleway"/>
                <a:ea typeface="Raleway"/>
                <a:cs typeface="Raleway"/>
                <a:sym typeface="Raleway"/>
              </a:rPr>
              <a:t>Registrar el 100% de los vehículos de la empresa dentro del sistema.</a:t>
            </a:r>
            <a:endParaRPr/>
          </a:p>
          <a:p>
            <a:pPr indent="-387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s-MX" sz="2000">
                <a:latin typeface="Raleway"/>
                <a:ea typeface="Raleway"/>
                <a:cs typeface="Raleway"/>
                <a:sym typeface="Raleway"/>
              </a:rPr>
              <a:t>Desarrollar un panel de reportes y control financiero para los administradores, incluyendo indicadores de costos asociados a siniestros, consumo de combustible, etc.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166104" y="3953257"/>
            <a:ext cx="5852160" cy="2731006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s-MX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Facilitar la gestión de solicitudes de combustible.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s-MX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Reducir el tiempo de respuesta del sistema.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b="0" i="0" lang="es-MX" sz="2000" u="none" cap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Automatizar la asignación de conductores a vehículos.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ntrol vehicular: estrategias para eficientar el control de flotas"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8304"/>
          <a:stretch/>
        </p:blipFill>
        <p:spPr>
          <a:xfrm>
            <a:off x="173736" y="3953257"/>
            <a:ext cx="5852160" cy="27310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guro para Flota de Vehículos - Baldrich Seguros" id="130" name="Google Shape;130;p4"/>
          <p:cNvPicPr preferRelativeResize="0"/>
          <p:nvPr/>
        </p:nvPicPr>
        <p:blipFill rotWithShape="1">
          <a:blip r:embed="rId5">
            <a:alphaModFix/>
          </a:blip>
          <a:srcRect b="6902" l="0" r="0" t="15151"/>
          <a:stretch/>
        </p:blipFill>
        <p:spPr>
          <a:xfrm>
            <a:off x="6166104" y="1164339"/>
            <a:ext cx="5852160" cy="273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36" name="Google Shape;136;p5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Alcance del proyecto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5"/>
          <p:cNvSpPr txBox="1"/>
          <p:nvPr>
            <p:ph idx="1" type="subTitle"/>
          </p:nvPr>
        </p:nvSpPr>
        <p:spPr>
          <a:xfrm>
            <a:off x="173736" y="1164339"/>
            <a:ext cx="5852160" cy="5577834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Registro y gestión de vehículos.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Registro de personal.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Solicitudes de combustible.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Registro de siniestros.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Control de dinero.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Registro de auditorías.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Resumen general de flota.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Historial de choferes.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Averigua el estado de tus trámites en el Registro de vehículos motorizados" id="139" name="Google Shape;139;p5"/>
          <p:cNvPicPr preferRelativeResize="0"/>
          <p:nvPr/>
        </p:nvPicPr>
        <p:blipFill rotWithShape="1">
          <a:blip r:embed="rId4">
            <a:alphaModFix/>
          </a:blip>
          <a:srcRect b="3543" l="0" r="0" t="3739"/>
          <a:stretch/>
        </p:blipFill>
        <p:spPr>
          <a:xfrm>
            <a:off x="6166106" y="1164339"/>
            <a:ext cx="5852158" cy="273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5">
            <a:alphaModFix/>
          </a:blip>
          <a:srcRect b="2119" l="13061" r="27596" t="0"/>
          <a:stretch/>
        </p:blipFill>
        <p:spPr>
          <a:xfrm>
            <a:off x="6166106" y="4069075"/>
            <a:ext cx="2880360" cy="267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6">
            <a:alphaModFix/>
          </a:blip>
          <a:srcRect b="0" l="24550" r="10671" t="0"/>
          <a:stretch/>
        </p:blipFill>
        <p:spPr>
          <a:xfrm>
            <a:off x="9241848" y="4062984"/>
            <a:ext cx="2776416" cy="267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47" name="Google Shape;147;p2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latin typeface="Merriweather"/>
                <a:ea typeface="Merriweather"/>
                <a:cs typeface="Merriweather"/>
                <a:sym typeface="Merriweather"/>
              </a:rPr>
              <a:t>Limitaciones</a:t>
            </a: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del proyecto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49" name="Google Shape;149;p26"/>
          <p:cNvSpPr txBox="1"/>
          <p:nvPr>
            <p:ph idx="1" type="subTitle"/>
          </p:nvPr>
        </p:nvSpPr>
        <p:spPr>
          <a:xfrm>
            <a:off x="173736" y="1164339"/>
            <a:ext cx="5818634" cy="2731003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69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❑"/>
            </a:pPr>
            <a:r>
              <a:rPr lang="es-MX">
                <a:latin typeface="Raleway"/>
                <a:ea typeface="Raleway"/>
                <a:cs typeface="Raleway"/>
                <a:sym typeface="Raleway"/>
              </a:rPr>
              <a:t>Capacitación de usuarios.</a:t>
            </a:r>
            <a:endParaRPr/>
          </a:p>
          <a:p>
            <a:pPr indent="-215900" lvl="0" marL="469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69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❑"/>
            </a:pPr>
            <a:r>
              <a:rPr lang="es-MX">
                <a:latin typeface="Raleway"/>
                <a:ea typeface="Raleway"/>
                <a:cs typeface="Raleway"/>
                <a:sym typeface="Raleway"/>
              </a:rPr>
              <a:t>Alcance inicial de funcionalidades.</a:t>
            </a:r>
            <a:endParaRPr/>
          </a:p>
          <a:p>
            <a:pPr indent="-215900" lvl="0" marL="469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3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GPS: el invento militar que ha cambiado la forma de viajar y sus múltiples  usos - La Mirada Norte" id="150" name="Google Shape;15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736" y="4074965"/>
            <a:ext cx="5818634" cy="27190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acitación por 30 minutos" id="151" name="Google Shape;15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086" y="1164339"/>
            <a:ext cx="5852158" cy="2731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é es un proceso de mejora continua | GPE Consultores" id="152" name="Google Shape;152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6086" y="4074965"/>
            <a:ext cx="5852158" cy="2719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58" name="Google Shape;158;p6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>
            <p:ph type="ctrTitle"/>
          </p:nvPr>
        </p:nvSpPr>
        <p:spPr>
          <a:xfrm>
            <a:off x="173736" y="173737"/>
            <a:ext cx="5852160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rriweather"/>
              <a:buNone/>
            </a:pPr>
            <a:r>
              <a:rPr lang="es-MX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Metodología de trabajo</a:t>
            </a:r>
            <a:endParaRPr/>
          </a:p>
        </p:txBody>
      </p:sp>
      <p:sp>
        <p:nvSpPr>
          <p:cNvPr id="160" name="Google Shape;160;p6"/>
          <p:cNvSpPr txBox="1"/>
          <p:nvPr>
            <p:ph idx="1" type="subTitle"/>
          </p:nvPr>
        </p:nvSpPr>
        <p:spPr>
          <a:xfrm>
            <a:off x="173736" y="1164339"/>
            <a:ext cx="5852160" cy="5577834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7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s-MX" sz="2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Elección de la Metodología Híbrida: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La metodología híbrida permite que 	cada miembro del equipo visualice el 	progreso del proyecto y se adapte 	rápidamente a los cambios.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s-MX" sz="2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Etapas del Proyecto: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El proyecto se organiza en etapas clave 	que incluyen planificación, ejecución, 	revisión y mejora continua.</a:t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b="1" lang="es-MX" sz="2000" u="sng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Roles y Responsabilidades: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MX" sz="2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Cada miembro del equipo asume un rol 	específico, promoviendo una 	colaboración y coordinación efectiva 	entre todos.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215900" lvl="0" marL="3429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1" name="Google Shape;161;p6"/>
          <p:cNvPicPr preferRelativeResize="0"/>
          <p:nvPr/>
        </p:nvPicPr>
        <p:blipFill rotWithShape="1">
          <a:blip r:embed="rId4">
            <a:alphaModFix/>
          </a:blip>
          <a:srcRect b="10154" l="0" r="0" t="0"/>
          <a:stretch/>
        </p:blipFill>
        <p:spPr>
          <a:xfrm>
            <a:off x="6166106" y="173737"/>
            <a:ext cx="5852158" cy="315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6106" y="3529585"/>
            <a:ext cx="5852158" cy="321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68" name="Google Shape;168;p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7"/>
          <p:cNvSpPr/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Tecnología utilizada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descr="JavaScript - Wikipedia, la enciclopedia libre"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4307" y="1170431"/>
            <a:ext cx="1643957" cy="164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2206" y="1170433"/>
            <a:ext cx="3026664" cy="17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2206" y="4945520"/>
            <a:ext cx="3026665" cy="170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7">
            <a:alphaModFix/>
          </a:blip>
          <a:srcRect b="0" l="9375" r="12234" t="0"/>
          <a:stretch/>
        </p:blipFill>
        <p:spPr>
          <a:xfrm>
            <a:off x="172206" y="3056535"/>
            <a:ext cx="3026664" cy="1700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P ¿qué es y para qué sirve?. Programación en Castellano." id="174" name="Google Shape;17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71056" y="1170432"/>
            <a:ext cx="6831065" cy="3586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7 razones para elegir MySQL como gestor de base de datos" id="175" name="Google Shape;175;p7"/>
          <p:cNvPicPr preferRelativeResize="0"/>
          <p:nvPr/>
        </p:nvPicPr>
        <p:blipFill rotWithShape="1">
          <a:blip r:embed="rId9">
            <a:alphaModFix/>
          </a:blip>
          <a:srcRect b="35704" l="0" r="0" t="27161"/>
          <a:stretch/>
        </p:blipFill>
        <p:spPr>
          <a:xfrm>
            <a:off x="3366804" y="4945520"/>
            <a:ext cx="6835317" cy="170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374307" y="2988122"/>
            <a:ext cx="1643957" cy="176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11">
            <a:alphaModFix/>
          </a:blip>
          <a:srcRect b="0" l="24463" r="24978" t="0"/>
          <a:stretch/>
        </p:blipFill>
        <p:spPr>
          <a:xfrm>
            <a:off x="10370055" y="4945520"/>
            <a:ext cx="1645096" cy="170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eneral 2560x1440 cube CGI abstract geometry digital art pattern" id="183" name="Google Shape;183;p27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/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fmla="val 16667" name="adj"/>
            </a:avLst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32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3959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¿Cuál es el beneficio de nuestro proyecto? </a:t>
            </a:r>
            <a:endParaRPr sz="432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411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Optimización del control operativo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Mejora en la toma de decisiones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Reducción de costos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Cumplimiento y transparencia</a:t>
            </a:r>
            <a:endParaRPr/>
          </a:p>
          <a:p>
            <a:pPr indent="-4064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Escalabilidad y adaptabilidad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eneficio - Iconos gratis de deportes y competición" id="186" name="Google Shape;186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1944" y="862584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2024-12-02T16:42:54Z</dcterms:created>
  <dc:creator>JOAQUIN IGNACIO FLORES RODRIGUEZ</dc:creator>
</cp:coreProperties>
</file>